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0" r:id="rId5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B9A4B2-22CB-4EE8-869B-B038C527E9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5C15527-E8ED-C948-A928-E49C95004D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70F924-216C-3ED4-C52F-7815F7CF5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42A07-4C6A-4941-AC41-6AB481095F3F}" type="datetimeFigureOut">
              <a:rPr lang="ca-ES" smtClean="0"/>
              <a:t>28/10/2023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2A4CC0-3782-0A57-BB93-9398ECB18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83EDCC-7250-7B23-A85B-4F6FD941E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1586D-B2D7-43FC-93B3-2B4D1D6E3DA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1820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0DD30A-6EE6-7F95-873D-7C68A623F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2FA1D9F-AC64-C192-FD6F-D72F02458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FC22BB-DEAB-23A7-6206-4EE9EBC2F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42A07-4C6A-4941-AC41-6AB481095F3F}" type="datetimeFigureOut">
              <a:rPr lang="ca-ES" smtClean="0"/>
              <a:t>28/10/2023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3AA7BAB-7D83-A637-76F2-BCEF24E02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6B26EE-7A81-E8DD-7B73-92247C7B1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1586D-B2D7-43FC-93B3-2B4D1D6E3DA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873290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371A78-91BD-3601-7BE6-A929B117EA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50F17CF-D093-E6D2-B801-7E73D4CD2D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1EB523-D596-4C76-B82D-3E485A83E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42A07-4C6A-4941-AC41-6AB481095F3F}" type="datetimeFigureOut">
              <a:rPr lang="ca-ES" smtClean="0"/>
              <a:t>28/10/2023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E26024-2660-4C08-C749-505FDD981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E24590-1249-2EEF-6780-F6021A429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1586D-B2D7-43FC-93B3-2B4D1D6E3DA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688153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4B6171-0DF3-5EEE-33A2-6956E5C96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6B903B-2D1E-58E3-232B-05560C44F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67096F-1F43-DF9E-24AA-D7BD9DE99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42A07-4C6A-4941-AC41-6AB481095F3F}" type="datetimeFigureOut">
              <a:rPr lang="ca-ES" smtClean="0"/>
              <a:t>28/10/2023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F86768-DBE6-4C40-1926-CBD313657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035CC6-CD9D-084F-34B8-A7822D90B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1586D-B2D7-43FC-93B3-2B4D1D6E3DA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673684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89DB6A-4A95-80E4-1D5C-5DC985444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5186AC9-983C-A6B7-EC54-13E833B335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7A5A00-2AE0-ECBA-D552-FBE682DDD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42A07-4C6A-4941-AC41-6AB481095F3F}" type="datetimeFigureOut">
              <a:rPr lang="ca-ES" smtClean="0"/>
              <a:t>28/10/2023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E50F8B-998F-0350-B234-F9942F14F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53DCE0-D9C9-3B14-8D06-F8F9FBF60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1586D-B2D7-43FC-93B3-2B4D1D6E3DA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3473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DC1F43-D3A6-B6B7-6E1D-63700E36D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FA53A8-F95E-BEF1-8597-333088CF60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383350E-6260-E8D3-4239-640C804778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E615EF2-2FCE-8E0C-7299-C9A62BE1D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42A07-4C6A-4941-AC41-6AB481095F3F}" type="datetimeFigureOut">
              <a:rPr lang="ca-ES" smtClean="0"/>
              <a:t>28/10/2023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89C575D-1B38-24B2-0484-3A1B7F44A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76E6FE5-6BCB-ED1D-8DA7-7A413BC1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1586D-B2D7-43FC-93B3-2B4D1D6E3DA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613508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96C5F9-5B1B-6065-F8AF-4C38C1E11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66B6212-377E-7E49-27B0-E4AF9E7A7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BE23DC-1CDF-E7E6-F8AE-C712004A22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1A2090E-EFD4-1095-6524-5DA8A24144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305A93E-FC85-832C-E5C5-2053740285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F181E8E-500F-D8DB-8CDE-AEEBA2797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42A07-4C6A-4941-AC41-6AB481095F3F}" type="datetimeFigureOut">
              <a:rPr lang="ca-ES" smtClean="0"/>
              <a:t>28/10/2023</a:t>
            </a:fld>
            <a:endParaRPr lang="ca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93FAF90-9402-4882-6F93-44C575DDB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2B41D4E-E79C-1ED8-E52F-ACF4C17A4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1586D-B2D7-43FC-93B3-2B4D1D6E3DA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427412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44BFD1-94FF-CFBB-35BD-B75E9ADFD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B7F22C3-B4F8-FF99-6A79-772E99F9E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42A07-4C6A-4941-AC41-6AB481095F3F}" type="datetimeFigureOut">
              <a:rPr lang="ca-ES" smtClean="0"/>
              <a:t>28/10/2023</a:t>
            </a:fld>
            <a:endParaRPr lang="ca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754161D-397B-964E-9527-8671381EF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D33352E-6600-3B26-1BA4-BCF946B1F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1586D-B2D7-43FC-93B3-2B4D1D6E3DA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87664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B12D9FB-B325-83C4-7100-4F8CE9132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42A07-4C6A-4941-AC41-6AB481095F3F}" type="datetimeFigureOut">
              <a:rPr lang="ca-ES" smtClean="0"/>
              <a:t>28/10/2023</a:t>
            </a:fld>
            <a:endParaRPr lang="ca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41377D0-2F3A-9EF7-6BC5-2270F9BA4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3FDB545-CA96-D51D-0E2F-30F3E2F78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1586D-B2D7-43FC-93B3-2B4D1D6E3DA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126253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311B7A-AD5F-7260-3ABF-19D3C1D19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D1C22-487C-E21C-757D-1324D5E78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EA8DF7C-60EE-4F69-E4C6-E927E59CFA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235442F-D3A1-B2DA-ED05-58885EC0F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42A07-4C6A-4941-AC41-6AB481095F3F}" type="datetimeFigureOut">
              <a:rPr lang="ca-ES" smtClean="0"/>
              <a:t>28/10/2023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D677F3-2940-E6F1-CA04-E349A6935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6086A9A-1FFC-C00B-B309-C842E04BD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1586D-B2D7-43FC-93B3-2B4D1D6E3DA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127929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276E3C-5E46-7D6D-535A-993BD7E4A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528BA5F-3C8C-7C84-C7A5-47B1DC8CAC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C665C95-6137-BCA1-7143-E1BD091BA2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1673C2E-E1A7-D94E-ED94-CDC65B041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42A07-4C6A-4941-AC41-6AB481095F3F}" type="datetimeFigureOut">
              <a:rPr lang="ca-ES" smtClean="0"/>
              <a:t>28/10/2023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068FB42-9928-A1FC-3D68-964F2B40F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3F0E78F-AA05-0511-5841-EEA9BAA54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1586D-B2D7-43FC-93B3-2B4D1D6E3DA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076155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D5CA874-7434-C83E-88B5-988C4F79C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77B94A7-6CE5-868E-3847-2578C19D4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B2CECE-61AD-AD34-EB6E-88A4F6F7B9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42A07-4C6A-4941-AC41-6AB481095F3F}" type="datetimeFigureOut">
              <a:rPr lang="ca-ES" smtClean="0"/>
              <a:t>28/10/2023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778778-BFA8-411A-B6FF-D3375CE1B4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B98448-2E59-25C0-4736-8F9DC268A7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1586D-B2D7-43FC-93B3-2B4D1D6E3DA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53101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7">
            <a:extLst>
              <a:ext uri="{FF2B5EF4-FFF2-40B4-BE49-F238E27FC236}">
                <a16:creationId xmlns:a16="http://schemas.microsoft.com/office/drawing/2014/main" id="{FC3B28BE-3C63-7C3B-62B7-3A2467A8AACC}"/>
              </a:ext>
            </a:extLst>
          </p:cNvPr>
          <p:cNvSpPr/>
          <p:nvPr/>
        </p:nvSpPr>
        <p:spPr>
          <a:xfrm>
            <a:off x="9505244" y="0"/>
            <a:ext cx="2686756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pic>
        <p:nvPicPr>
          <p:cNvPr id="5" name="Imagen 4" descr="Imagen que contiene taza, cubierto, pequeño, llenado&#10;&#10;Descripción generada automáticamente">
            <a:extLst>
              <a:ext uri="{FF2B5EF4-FFF2-40B4-BE49-F238E27FC236}">
                <a16:creationId xmlns:a16="http://schemas.microsoft.com/office/drawing/2014/main" id="{D9D317DD-3033-E10E-598F-7E74FEDBA8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7" y="0"/>
            <a:ext cx="4443704" cy="6858000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A5D613E9-0020-D638-77BD-96CD14CB93F8}"/>
              </a:ext>
            </a:extLst>
          </p:cNvPr>
          <p:cNvSpPr txBox="1"/>
          <p:nvPr/>
        </p:nvSpPr>
        <p:spPr>
          <a:xfrm>
            <a:off x="5298505" y="1477738"/>
            <a:ext cx="40373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4000" b="1" dirty="0">
                <a:solidFill>
                  <a:schemeClr val="bg1"/>
                </a:solidFill>
                <a:latin typeface="Berlin Sans FB" panose="020E0602020502020306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I JORNADES DE </a:t>
            </a:r>
          </a:p>
          <a:p>
            <a:r>
              <a:rPr lang="ca-ES" sz="4000" b="1" dirty="0">
                <a:solidFill>
                  <a:schemeClr val="bg1"/>
                </a:solidFill>
                <a:latin typeface="Berlin Sans FB" panose="020E0602020502020306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SALUT MENTAL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CD9DF2DE-190C-F907-2747-B047D2DD9A2E}"/>
              </a:ext>
            </a:extLst>
          </p:cNvPr>
          <p:cNvSpPr txBox="1"/>
          <p:nvPr/>
        </p:nvSpPr>
        <p:spPr>
          <a:xfrm>
            <a:off x="4678842" y="4179933"/>
            <a:ext cx="52284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2400" b="1" dirty="0">
                <a:solidFill>
                  <a:schemeClr val="bg1"/>
                </a:solidFill>
              </a:rPr>
              <a:t>26,27,28 OCTUBRE 2023</a:t>
            </a:r>
          </a:p>
          <a:p>
            <a:pPr algn="ctr"/>
            <a:r>
              <a:rPr lang="ca-ES" sz="2400" b="1" dirty="0">
                <a:solidFill>
                  <a:schemeClr val="bg1"/>
                </a:solidFill>
              </a:rPr>
              <a:t>AUDITORI CAPUTXINS</a:t>
            </a:r>
          </a:p>
          <a:p>
            <a:pPr algn="ctr"/>
            <a:r>
              <a:rPr lang="ca-ES" sz="2400" b="1" dirty="0">
                <a:solidFill>
                  <a:schemeClr val="bg1"/>
                </a:solidFill>
              </a:rPr>
              <a:t>FIGUERES</a:t>
            </a:r>
          </a:p>
        </p:txBody>
      </p:sp>
      <p:pic>
        <p:nvPicPr>
          <p:cNvPr id="11" name="Imagen 10" descr="Texto&#10;&#10;Descripción generada automáticamente">
            <a:extLst>
              <a:ext uri="{FF2B5EF4-FFF2-40B4-BE49-F238E27FC236}">
                <a16:creationId xmlns:a16="http://schemas.microsoft.com/office/drawing/2014/main" id="{02E8B886-68BB-786C-28D4-A5E39E13DA3B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5614" y="2734053"/>
            <a:ext cx="2232000" cy="553537"/>
          </a:xfrm>
          <a:prstGeom prst="rect">
            <a:avLst/>
          </a:prstGeom>
        </p:spPr>
      </p:pic>
      <p:pic>
        <p:nvPicPr>
          <p:cNvPr id="13" name="Imagen 12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86E36010-FEE4-4728-88E9-35594C2C4B7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55" t="15347" r="11105" b="9841"/>
          <a:stretch/>
        </p:blipFill>
        <p:spPr>
          <a:xfrm>
            <a:off x="9675614" y="1108039"/>
            <a:ext cx="2232000" cy="1075764"/>
          </a:xfrm>
          <a:prstGeom prst="rect">
            <a:avLst/>
          </a:prstGeom>
        </p:spPr>
      </p:pic>
      <p:pic>
        <p:nvPicPr>
          <p:cNvPr id="15" name="Imagen 14" descr="Logotipo&#10;&#10;Descripción generada automáticamente">
            <a:extLst>
              <a:ext uri="{FF2B5EF4-FFF2-40B4-BE49-F238E27FC236}">
                <a16:creationId xmlns:a16="http://schemas.microsoft.com/office/drawing/2014/main" id="{2CC6FF69-8DD6-0DE6-0CC9-BBA955AF4BE5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97" b="21702"/>
          <a:stretch/>
        </p:blipFill>
        <p:spPr>
          <a:xfrm>
            <a:off x="9675614" y="4933790"/>
            <a:ext cx="2232000" cy="938043"/>
          </a:xfrm>
          <a:prstGeom prst="rect">
            <a:avLst/>
          </a:prstGeom>
        </p:spPr>
      </p:pic>
      <p:pic>
        <p:nvPicPr>
          <p:cNvPr id="17" name="Imagen 16" descr="Texto&#10;&#10;Descripción generada automáticamente">
            <a:extLst>
              <a:ext uri="{FF2B5EF4-FFF2-40B4-BE49-F238E27FC236}">
                <a16:creationId xmlns:a16="http://schemas.microsoft.com/office/drawing/2014/main" id="{17990A2A-509F-EC27-E3A6-D9AA37B58A9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5614" y="3837840"/>
            <a:ext cx="2232000" cy="545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07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Conclusions I Jornades Salut Mental Figueres</a:t>
            </a:r>
            <a:endParaRPr lang="ca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 b="1" dirty="0" smtClean="0"/>
              <a:t>Transport: </a:t>
            </a:r>
            <a:r>
              <a:rPr lang="ca-ES" dirty="0" smtClean="0"/>
              <a:t>Cal una resposta comunitària sobre el transport a la comarca</a:t>
            </a:r>
          </a:p>
          <a:p>
            <a:r>
              <a:rPr lang="ca-ES" b="1" dirty="0" smtClean="0"/>
              <a:t>Drets bàsics: </a:t>
            </a:r>
            <a:r>
              <a:rPr lang="ca-ES" dirty="0" smtClean="0"/>
              <a:t>La prevenció comença per garantir el benestar de les persones,  habitatge, aliment, serveis bàsics, educació, sanitat, treball</a:t>
            </a:r>
          </a:p>
          <a:p>
            <a:r>
              <a:rPr lang="ca-ES" b="1" dirty="0" smtClean="0"/>
              <a:t>Recursos econòmics: </a:t>
            </a:r>
            <a:r>
              <a:rPr lang="ca-ES" dirty="0" smtClean="0"/>
              <a:t>Cal garantir l’adequat finançament de les entitats que donen respostes a unes necessitats no cobertes per l’administració o estan </a:t>
            </a:r>
            <a:r>
              <a:rPr lang="ca-ES" dirty="0" err="1" smtClean="0"/>
              <a:t>infrafinançades</a:t>
            </a:r>
            <a:r>
              <a:rPr lang="ca-ES" dirty="0" smtClean="0"/>
              <a:t> </a:t>
            </a:r>
          </a:p>
          <a:p>
            <a:r>
              <a:rPr lang="ca-ES" b="1" dirty="0" smtClean="0"/>
              <a:t>Reforç comunitari: </a:t>
            </a:r>
            <a:r>
              <a:rPr lang="ca-ES" dirty="0" smtClean="0"/>
              <a:t>Fomentar activament els espais públics de socialització per ajudar a desenvolupar als individus com a part d’una comunitat. Potenciar l’associacionisme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307068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331304"/>
            <a:ext cx="10515600" cy="5845659"/>
          </a:xfrm>
        </p:spPr>
        <p:txBody>
          <a:bodyPr>
            <a:normAutofit lnSpcReduction="10000"/>
          </a:bodyPr>
          <a:lstStyle/>
          <a:p>
            <a:r>
              <a:rPr lang="ca-ES" b="1" dirty="0" smtClean="0"/>
              <a:t>Educació: </a:t>
            </a:r>
            <a:r>
              <a:rPr lang="ca-ES" dirty="0" smtClean="0"/>
              <a:t>Dotar als centres educatius de professionals especialitzats en salut mental i dotar als professionals de coneixement per a acompanyar als alumnes</a:t>
            </a:r>
          </a:p>
          <a:p>
            <a:r>
              <a:rPr lang="ca-ES" b="1" dirty="0" smtClean="0"/>
              <a:t>Formació:  </a:t>
            </a:r>
            <a:r>
              <a:rPr lang="ca-ES" dirty="0" smtClean="0"/>
              <a:t>Per les famílies per a detectar les possibles problemàtiques en salut mental i addicions i tenir recursos per ajudar a la persona afectada </a:t>
            </a:r>
          </a:p>
          <a:p>
            <a:r>
              <a:rPr lang="ca-ES" b="1" dirty="0" smtClean="0"/>
              <a:t>Reconeixement </a:t>
            </a:r>
            <a:r>
              <a:rPr lang="ca-ES" dirty="0" smtClean="0"/>
              <a:t>dels professionals del sector socioassistencial i facilitar eines de cura per la seva salut mental</a:t>
            </a:r>
          </a:p>
          <a:p>
            <a:r>
              <a:rPr lang="ca-ES" b="1" dirty="0" smtClean="0"/>
              <a:t>Donar veu als joves: </a:t>
            </a:r>
            <a:r>
              <a:rPr lang="ca-ES" dirty="0" smtClean="0"/>
              <a:t>Integrar els joves en la confecció dels programes d’atenció a les seves necessitats</a:t>
            </a:r>
          </a:p>
          <a:p>
            <a:r>
              <a:rPr lang="ca-ES" b="1" dirty="0" smtClean="0"/>
              <a:t>Normalitzar la salut mental, </a:t>
            </a:r>
            <a:r>
              <a:rPr lang="ca-ES" dirty="0" smtClean="0"/>
              <a:t> a través de campanyes de sensibilització</a:t>
            </a:r>
          </a:p>
          <a:p>
            <a:pPr marL="0" indent="0" algn="ctr">
              <a:buNone/>
            </a:pPr>
            <a:r>
              <a:rPr lang="ca-ES" b="1" i="1" dirty="0" smtClean="0"/>
              <a:t>“VOLDRIA TORNAR A LA VIDA ANTERIOR AL BROT, EL TEMPS EM VA DEMOSTRAR QUE ERA UNA QUIMERA”  </a:t>
            </a:r>
          </a:p>
          <a:p>
            <a:pPr marL="0" indent="0">
              <a:buNone/>
            </a:pPr>
            <a:r>
              <a:rPr lang="ca-ES" b="1" dirty="0" smtClean="0"/>
              <a:t>Joan Viñas. Club social Figueres</a:t>
            </a:r>
            <a:endParaRPr lang="ca-ES" b="1" i="1" dirty="0" smtClean="0"/>
          </a:p>
          <a:p>
            <a:endParaRPr lang="ca-ES" b="1" dirty="0" smtClean="0"/>
          </a:p>
          <a:p>
            <a:endParaRPr lang="ca-ES" dirty="0" smtClean="0"/>
          </a:p>
          <a:p>
            <a:pPr marL="0" indent="0">
              <a:buNone/>
            </a:pPr>
            <a:endParaRPr lang="ca-ES" dirty="0" smtClean="0"/>
          </a:p>
          <a:p>
            <a:endParaRPr lang="ca-ES" dirty="0" smtClean="0"/>
          </a:p>
          <a:p>
            <a:endParaRPr lang="ca-ES" b="1" dirty="0" smtClean="0"/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429207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magen que contiene taza, cubierto, pequeño, llenado&#10;&#10;Descripción generada automáticamente">
            <a:extLst>
              <a:ext uri="{FF2B5EF4-FFF2-40B4-BE49-F238E27FC236}">
                <a16:creationId xmlns:a16="http://schemas.microsoft.com/office/drawing/2014/main" id="{D9D317DD-3033-E10E-598F-7E74FEDBA8F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9902" y="2181213"/>
            <a:ext cx="1435707" cy="2215737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A5D613E9-0020-D638-77BD-96CD14CB93F8}"/>
              </a:ext>
            </a:extLst>
          </p:cNvPr>
          <p:cNvSpPr txBox="1"/>
          <p:nvPr/>
        </p:nvSpPr>
        <p:spPr>
          <a:xfrm>
            <a:off x="720967" y="1056941"/>
            <a:ext cx="107500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5400" b="1" dirty="0">
                <a:solidFill>
                  <a:schemeClr val="bg1"/>
                </a:solidFill>
                <a:latin typeface="Berlin Sans FB" panose="020E0602020502020306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I JORNADES DE SALUT MENTAL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CD9DF2DE-190C-F907-2747-B047D2DD9A2E}"/>
              </a:ext>
            </a:extLst>
          </p:cNvPr>
          <p:cNvSpPr txBox="1"/>
          <p:nvPr/>
        </p:nvSpPr>
        <p:spPr>
          <a:xfrm>
            <a:off x="2631668" y="4676787"/>
            <a:ext cx="69286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4800" b="1" dirty="0">
                <a:solidFill>
                  <a:schemeClr val="bg1"/>
                </a:solidFill>
                <a:latin typeface="Congenial" panose="02000503040000020004" pitchFamily="2" charset="0"/>
              </a:rPr>
              <a:t>MOLTES GRÀCIES PER LA VOSTRA ATENCIÓ!</a:t>
            </a:r>
          </a:p>
        </p:txBody>
      </p:sp>
    </p:spTree>
    <p:extLst>
      <p:ext uri="{BB962C8B-B14F-4D97-AF65-F5344CB8AC3E}">
        <p14:creationId xmlns:p14="http://schemas.microsoft.com/office/powerpoint/2010/main" val="100844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233</Words>
  <Application>Microsoft Office PowerPoint</Application>
  <PresentationFormat>Panorámica</PresentationFormat>
  <Paragraphs>23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ADLaM Display</vt:lpstr>
      <vt:lpstr>Arial</vt:lpstr>
      <vt:lpstr>Berlin Sans FB</vt:lpstr>
      <vt:lpstr>Calibri</vt:lpstr>
      <vt:lpstr>Calibri Light</vt:lpstr>
      <vt:lpstr>Congenial</vt:lpstr>
      <vt:lpstr>Tema de Office</vt:lpstr>
      <vt:lpstr>Presentación de PowerPoint</vt:lpstr>
      <vt:lpstr>Conclusions I Jornades Salut Mental Figueres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AMA FIGUERES AMA FIGUERES</dc:creator>
  <cp:lastModifiedBy>Yolanda Martin</cp:lastModifiedBy>
  <cp:revision>16</cp:revision>
  <dcterms:created xsi:type="dcterms:W3CDTF">2023-10-20T07:44:46Z</dcterms:created>
  <dcterms:modified xsi:type="dcterms:W3CDTF">2023-10-28T16:25:37Z</dcterms:modified>
</cp:coreProperties>
</file>